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66" r:id="rId4"/>
    <p:sldId id="260" r:id="rId5"/>
    <p:sldId id="261" r:id="rId6"/>
    <p:sldId id="262" r:id="rId7"/>
    <p:sldId id="264"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68F3005-3494-4B70-BA37-41DDAF295258}" type="datetimeFigureOut">
              <a:rPr lang="tr-TR" smtClean="0"/>
              <a:t>27.12.2025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3921773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68F3005-3494-4B70-BA37-41DDAF295258}" type="datetimeFigureOut">
              <a:rPr lang="tr-TR" smtClean="0"/>
              <a:t>27.12.2025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28501018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68F3005-3494-4B70-BA37-41DDAF295258}" type="datetimeFigureOut">
              <a:rPr lang="tr-TR" smtClean="0"/>
              <a:t>27.12.2025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2168592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68F3005-3494-4B70-BA37-41DDAF295258}" type="datetimeFigureOut">
              <a:rPr lang="tr-TR" smtClean="0"/>
              <a:t>27.12.2025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1015804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68F3005-3494-4B70-BA37-41DDAF295258}" type="datetimeFigureOut">
              <a:rPr lang="tr-TR" smtClean="0"/>
              <a:t>27.12.2025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3568768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68F3005-3494-4B70-BA37-41DDAF295258}" type="datetimeFigureOut">
              <a:rPr lang="tr-TR" smtClean="0"/>
              <a:t>27.12.2025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4109980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68F3005-3494-4B70-BA37-41DDAF295258}" type="datetimeFigureOut">
              <a:rPr lang="tr-TR" smtClean="0"/>
              <a:t>27.12.2025</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23374732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68F3005-3494-4B70-BA37-41DDAF295258}" type="datetimeFigureOut">
              <a:rPr lang="tr-TR" smtClean="0"/>
              <a:t>27.12.2025</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808823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8F3005-3494-4B70-BA37-41DDAF295258}" type="datetimeFigureOut">
              <a:rPr lang="tr-TR" smtClean="0"/>
              <a:t>27.12.2025</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1312595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68F3005-3494-4B70-BA37-41DDAF295258}" type="datetimeFigureOut">
              <a:rPr lang="tr-TR" smtClean="0"/>
              <a:t>27.12.2025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591751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68F3005-3494-4B70-BA37-41DDAF295258}" type="datetimeFigureOut">
              <a:rPr lang="tr-TR" smtClean="0"/>
              <a:t>27.12.2025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70A01662-5F22-4BF1-9BFB-D6DA6121325A}" type="slidenum">
              <a:rPr lang="tr-TR" smtClean="0"/>
              <a:t>‹#›</a:t>
            </a:fld>
            <a:endParaRPr lang="tr-TR"/>
          </a:p>
        </p:txBody>
      </p:sp>
    </p:spTree>
    <p:extLst>
      <p:ext uri="{BB962C8B-B14F-4D97-AF65-F5344CB8AC3E}">
        <p14:creationId xmlns:p14="http://schemas.microsoft.com/office/powerpoint/2010/main" val="1270225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A68F3005-3494-4B70-BA37-41DDAF295258}" type="datetimeFigureOut">
              <a:rPr lang="tr-TR" smtClean="0"/>
              <a:t>27.12.2025</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tr-T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70A01662-5F22-4BF1-9BFB-D6DA6121325A}" type="slidenum">
              <a:rPr lang="tr-TR" smtClean="0"/>
              <a:t>‹#›</a:t>
            </a:fld>
            <a:endParaRPr lang="tr-TR"/>
          </a:p>
        </p:txBody>
      </p:sp>
    </p:spTree>
    <p:extLst>
      <p:ext uri="{BB962C8B-B14F-4D97-AF65-F5344CB8AC3E}">
        <p14:creationId xmlns:p14="http://schemas.microsoft.com/office/powerpoint/2010/main" val="396437392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E0B5B94-5DB2-81B6-7C8B-4EFDE17029C9}"/>
              </a:ext>
            </a:extLst>
          </p:cNvPr>
          <p:cNvSpPr>
            <a:spLocks noGrp="1"/>
          </p:cNvSpPr>
          <p:nvPr>
            <p:ph type="ctrTitle"/>
          </p:nvPr>
        </p:nvSpPr>
        <p:spPr>
          <a:xfrm>
            <a:off x="3044649" y="537306"/>
            <a:ext cx="6799385" cy="2314209"/>
          </a:xfrm>
        </p:spPr>
        <p:txBody>
          <a:bodyPr/>
          <a:lstStyle/>
          <a:p>
            <a:endParaRPr lang="tr-TR" dirty="0"/>
          </a:p>
        </p:txBody>
      </p:sp>
      <p:sp>
        <p:nvSpPr>
          <p:cNvPr id="3" name="Alt Başlık 2">
            <a:extLst>
              <a:ext uri="{FF2B5EF4-FFF2-40B4-BE49-F238E27FC236}">
                <a16:creationId xmlns:a16="http://schemas.microsoft.com/office/drawing/2014/main" id="{3D70A818-09C4-6326-22A2-090843C67FF5}"/>
              </a:ext>
            </a:extLst>
          </p:cNvPr>
          <p:cNvSpPr>
            <a:spLocks noGrp="1"/>
          </p:cNvSpPr>
          <p:nvPr>
            <p:ph type="subTitle" idx="1"/>
          </p:nvPr>
        </p:nvSpPr>
        <p:spPr/>
        <p:txBody>
          <a:bodyPr/>
          <a:lstStyle/>
          <a:p>
            <a:endParaRPr lang="tr-TR"/>
          </a:p>
        </p:txBody>
      </p:sp>
      <p:pic>
        <p:nvPicPr>
          <p:cNvPr id="5" name="Resim 4" descr="metin, kar, bulut, dış mekan içeren bir resim&#10;&#10;Yapay zeka tarafından oluşturulmuş içerik yanlış olabilir.">
            <a:extLst>
              <a:ext uri="{FF2B5EF4-FFF2-40B4-BE49-F238E27FC236}">
                <a16:creationId xmlns:a16="http://schemas.microsoft.com/office/drawing/2014/main" id="{7A3CF2A4-A68E-93B1-8139-8B5663B909D9}"/>
              </a:ext>
            </a:extLst>
          </p:cNvPr>
          <p:cNvPicPr>
            <a:picLocks noChangeAspect="1"/>
          </p:cNvPicPr>
          <p:nvPr/>
        </p:nvPicPr>
        <p:blipFill>
          <a:blip r:embed="rId2"/>
          <a:stretch>
            <a:fillRect/>
          </a:stretch>
        </p:blipFill>
        <p:spPr>
          <a:xfrm>
            <a:off x="-271305" y="-259059"/>
            <a:ext cx="13113099" cy="7376118"/>
          </a:xfrm>
          <a:prstGeom prst="rect">
            <a:avLst/>
          </a:prstGeom>
        </p:spPr>
      </p:pic>
    </p:spTree>
    <p:extLst>
      <p:ext uri="{BB962C8B-B14F-4D97-AF65-F5344CB8AC3E}">
        <p14:creationId xmlns:p14="http://schemas.microsoft.com/office/powerpoint/2010/main" val="3291170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descr="dış mekan, cihaz, rüzgar değirmeni, gökyüzü içeren bir resim&#10;&#10;Yapay zeka tarafından oluşturulmuş içerik yanlış olabilir.">
            <a:extLst>
              <a:ext uri="{FF2B5EF4-FFF2-40B4-BE49-F238E27FC236}">
                <a16:creationId xmlns:a16="http://schemas.microsoft.com/office/drawing/2014/main" id="{4866C892-EDF3-7A2E-56CB-A8147B591F20}"/>
              </a:ext>
            </a:extLst>
          </p:cNvPr>
          <p:cNvPicPr>
            <a:picLocks noChangeAspect="1"/>
          </p:cNvPicPr>
          <p:nvPr/>
        </p:nvPicPr>
        <p:blipFill>
          <a:blip r:embed="rId2"/>
          <a:srcRect r="4327" b="8151"/>
          <a:stretch>
            <a:fillRect/>
          </a:stretch>
        </p:blipFill>
        <p:spPr>
          <a:xfrm>
            <a:off x="0" y="1"/>
            <a:ext cx="12192000" cy="6857999"/>
          </a:xfrm>
          <a:prstGeom prst="rect">
            <a:avLst/>
          </a:prstGeom>
        </p:spPr>
      </p:pic>
      <p:sp>
        <p:nvSpPr>
          <p:cNvPr id="9" name="Metin kutusu 8">
            <a:extLst>
              <a:ext uri="{FF2B5EF4-FFF2-40B4-BE49-F238E27FC236}">
                <a16:creationId xmlns:a16="http://schemas.microsoft.com/office/drawing/2014/main" id="{5D7554CE-5030-5437-A652-FA4920A8CEC3}"/>
              </a:ext>
            </a:extLst>
          </p:cNvPr>
          <p:cNvSpPr txBox="1"/>
          <p:nvPr/>
        </p:nvSpPr>
        <p:spPr>
          <a:xfrm>
            <a:off x="4777534" y="530506"/>
            <a:ext cx="6591719" cy="646331"/>
          </a:xfrm>
          <a:prstGeom prst="rect">
            <a:avLst/>
          </a:prstGeom>
          <a:noFill/>
        </p:spPr>
        <p:txBody>
          <a:bodyPr wrap="square" rtlCol="0">
            <a:spAutoFit/>
          </a:bodyPr>
          <a:lstStyle/>
          <a:p>
            <a:pPr algn="ctr"/>
            <a:r>
              <a:rPr lang="tr-TR" sz="3600" dirty="0">
                <a:solidFill>
                  <a:schemeClr val="bg1"/>
                </a:solidFill>
                <a:latin typeface="Franklin Gothic Heavy" panose="020B0903020102020204" pitchFamily="34" charset="0"/>
              </a:rPr>
              <a:t>Problemler ve pazarın acısı</a:t>
            </a:r>
          </a:p>
        </p:txBody>
      </p:sp>
      <p:sp>
        <p:nvSpPr>
          <p:cNvPr id="2" name="Metin kutusu 1">
            <a:extLst>
              <a:ext uri="{FF2B5EF4-FFF2-40B4-BE49-F238E27FC236}">
                <a16:creationId xmlns:a16="http://schemas.microsoft.com/office/drawing/2014/main" id="{3A12A546-10D1-30D3-4503-ED2950E54A51}"/>
              </a:ext>
            </a:extLst>
          </p:cNvPr>
          <p:cNvSpPr txBox="1"/>
          <p:nvPr/>
        </p:nvSpPr>
        <p:spPr>
          <a:xfrm>
            <a:off x="5278582" y="1496291"/>
            <a:ext cx="6005945" cy="584775"/>
          </a:xfrm>
          <a:prstGeom prst="rect">
            <a:avLst/>
          </a:prstGeom>
          <a:noFill/>
        </p:spPr>
        <p:txBody>
          <a:bodyPr wrap="square" rtlCol="0">
            <a:spAutoFit/>
          </a:bodyPr>
          <a:lstStyle/>
          <a:p>
            <a:r>
              <a:rPr lang="tr-TR" sz="3200" b="1" dirty="0">
                <a:solidFill>
                  <a:schemeClr val="bg1"/>
                </a:solidFill>
              </a:rPr>
              <a:t>%50’YE VARAN VERİM KAYBI</a:t>
            </a:r>
          </a:p>
        </p:txBody>
      </p:sp>
      <p:sp>
        <p:nvSpPr>
          <p:cNvPr id="3" name="Metin kutusu 2">
            <a:extLst>
              <a:ext uri="{FF2B5EF4-FFF2-40B4-BE49-F238E27FC236}">
                <a16:creationId xmlns:a16="http://schemas.microsoft.com/office/drawing/2014/main" id="{3FDD167F-70E0-E018-9036-E84A60696BDF}"/>
              </a:ext>
            </a:extLst>
          </p:cNvPr>
          <p:cNvSpPr txBox="1"/>
          <p:nvPr/>
        </p:nvSpPr>
        <p:spPr>
          <a:xfrm>
            <a:off x="5725391" y="2265218"/>
            <a:ext cx="5288972" cy="707886"/>
          </a:xfrm>
          <a:prstGeom prst="rect">
            <a:avLst/>
          </a:prstGeom>
          <a:noFill/>
        </p:spPr>
        <p:txBody>
          <a:bodyPr wrap="square" rtlCol="0">
            <a:spAutoFit/>
          </a:bodyPr>
          <a:lstStyle/>
          <a:p>
            <a:r>
              <a:rPr lang="tr-TR" sz="3600" b="1" dirty="0">
                <a:solidFill>
                  <a:schemeClr val="bg1"/>
                </a:solidFill>
                <a:latin typeface="Times New Roman" panose="02020603050405020304" pitchFamily="18" charset="0"/>
                <a:cs typeface="Times New Roman" panose="02020603050405020304" pitchFamily="18" charset="0"/>
              </a:rPr>
              <a:t>Maliyet</a:t>
            </a:r>
            <a:r>
              <a:rPr lang="tr-TR" sz="4000" b="1" dirty="0">
                <a:solidFill>
                  <a:schemeClr val="bg1"/>
                </a:solidFill>
                <a:latin typeface="Times New Roman" panose="02020603050405020304" pitchFamily="18" charset="0"/>
                <a:cs typeface="Times New Roman" panose="02020603050405020304" pitchFamily="18" charset="0"/>
              </a:rPr>
              <a:t>~1000$</a:t>
            </a:r>
            <a:endParaRPr lang="tr-TR" sz="3600" b="1" dirty="0">
              <a:solidFill>
                <a:schemeClr val="bg1"/>
              </a:solidFill>
              <a:latin typeface="Times New Roman" panose="02020603050405020304" pitchFamily="18" charset="0"/>
              <a:cs typeface="Times New Roman" panose="02020603050405020304" pitchFamily="18" charset="0"/>
            </a:endParaRPr>
          </a:p>
        </p:txBody>
      </p:sp>
      <p:sp>
        <p:nvSpPr>
          <p:cNvPr id="5" name="Metin kutusu 4">
            <a:extLst>
              <a:ext uri="{FF2B5EF4-FFF2-40B4-BE49-F238E27FC236}">
                <a16:creationId xmlns:a16="http://schemas.microsoft.com/office/drawing/2014/main" id="{A9735A80-D968-BC65-C36A-C983413B3F56}"/>
              </a:ext>
            </a:extLst>
          </p:cNvPr>
          <p:cNvSpPr txBox="1"/>
          <p:nvPr/>
        </p:nvSpPr>
        <p:spPr>
          <a:xfrm>
            <a:off x="5765801" y="3252355"/>
            <a:ext cx="5009572" cy="584775"/>
          </a:xfrm>
          <a:prstGeom prst="rect">
            <a:avLst/>
          </a:prstGeom>
          <a:noFill/>
        </p:spPr>
        <p:txBody>
          <a:bodyPr wrap="square" rtlCol="0">
            <a:spAutoFit/>
          </a:bodyPr>
          <a:lstStyle/>
          <a:p>
            <a:r>
              <a:rPr lang="tr-TR" sz="3200" b="1" dirty="0">
                <a:solidFill>
                  <a:schemeClr val="bg1"/>
                </a:solidFill>
                <a:latin typeface="Times New Roman" panose="02020603050405020304" pitchFamily="18" charset="0"/>
                <a:cs typeface="Times New Roman" panose="02020603050405020304" pitchFamily="18" charset="0"/>
              </a:rPr>
              <a:t>Gereksiz Isıtma=İSRAF</a:t>
            </a:r>
          </a:p>
        </p:txBody>
      </p:sp>
    </p:spTree>
    <p:extLst>
      <p:ext uri="{BB962C8B-B14F-4D97-AF65-F5344CB8AC3E}">
        <p14:creationId xmlns:p14="http://schemas.microsoft.com/office/powerpoint/2010/main" val="2420573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9751A48-A423-ABAF-DF97-4850EE13D3CF}"/>
              </a:ext>
            </a:extLst>
          </p:cNvPr>
          <p:cNvSpPr>
            <a:spLocks noGrp="1"/>
          </p:cNvSpPr>
          <p:nvPr>
            <p:ph type="title"/>
          </p:nvPr>
        </p:nvSpPr>
        <p:spPr>
          <a:xfrm>
            <a:off x="710381" y="1279525"/>
            <a:ext cx="10515600" cy="1325563"/>
          </a:xfrm>
        </p:spPr>
        <p:txBody>
          <a:bodyPr>
            <a:normAutofit fontScale="90000"/>
          </a:bodyPr>
          <a:lstStyle/>
          <a:p>
            <a:pPr algn="ctr" fontAlgn="base"/>
            <a:r>
              <a:rPr lang="tr-TR" b="1" dirty="0"/>
              <a:t>Çözüm Yaklaşımı</a:t>
            </a:r>
            <a:r>
              <a:rPr lang="tr-TR" dirty="0"/>
              <a:t> </a:t>
            </a:r>
            <a:br>
              <a:rPr lang="tr-TR" dirty="0"/>
            </a:br>
            <a:r>
              <a:rPr lang="tr-TR" b="1" dirty="0"/>
              <a:t> </a:t>
            </a:r>
            <a:r>
              <a:rPr lang="tr-TR" dirty="0"/>
              <a:t> </a:t>
            </a:r>
            <a:br>
              <a:rPr lang="tr-TR" dirty="0"/>
            </a:br>
            <a:endParaRPr lang="tr-TR" dirty="0"/>
          </a:p>
        </p:txBody>
      </p:sp>
      <p:sp>
        <p:nvSpPr>
          <p:cNvPr id="3" name="İçerik Yer Tutucusu 2">
            <a:extLst>
              <a:ext uri="{FF2B5EF4-FFF2-40B4-BE49-F238E27FC236}">
                <a16:creationId xmlns:a16="http://schemas.microsoft.com/office/drawing/2014/main" id="{D8897046-00B3-3EAF-AEB3-2916F5F67961}"/>
              </a:ext>
            </a:extLst>
          </p:cNvPr>
          <p:cNvSpPr>
            <a:spLocks noGrp="1"/>
          </p:cNvSpPr>
          <p:nvPr>
            <p:ph idx="1"/>
          </p:nvPr>
        </p:nvSpPr>
        <p:spPr/>
        <p:txBody>
          <a:bodyPr>
            <a:normAutofit fontScale="77500" lnSpcReduction="20000"/>
          </a:bodyPr>
          <a:lstStyle/>
          <a:p>
            <a:pPr marL="0" indent="0" fontAlgn="base">
              <a:buNone/>
            </a:pPr>
            <a:endParaRPr lang="tr-TR" dirty="0"/>
          </a:p>
          <a:p>
            <a:pPr marL="0" indent="0" fontAlgn="base">
              <a:buNone/>
            </a:pPr>
            <a:r>
              <a:rPr lang="tr-TR" b="1" dirty="0"/>
              <a:t> </a:t>
            </a:r>
            <a:r>
              <a:rPr lang="tr-TR" dirty="0"/>
              <a:t> </a:t>
            </a:r>
          </a:p>
          <a:p>
            <a:pPr fontAlgn="base"/>
            <a:r>
              <a:rPr lang="tr-TR" b="1" dirty="0"/>
              <a:t>Temel Fikir: Mevcut sistemler yerine kesin sonuçta bulunarak hızlı müdahalede bulunmasını sağlayan buz tespit sistemi.</a:t>
            </a:r>
            <a:r>
              <a:rPr lang="tr-TR" dirty="0"/>
              <a:t> </a:t>
            </a:r>
          </a:p>
          <a:p>
            <a:pPr marL="0" indent="0" fontAlgn="base">
              <a:buNone/>
            </a:pPr>
            <a:r>
              <a:rPr lang="tr-TR" b="1" dirty="0"/>
              <a:t> </a:t>
            </a:r>
            <a:endParaRPr lang="tr-TR" dirty="0"/>
          </a:p>
          <a:p>
            <a:pPr fontAlgn="base"/>
            <a:r>
              <a:rPr lang="tr-TR" b="1" dirty="0"/>
              <a:t>Sistem Genel İşleyişi: Yapay zeka kötü hava koşullarını tahmin ettiğinde türbin gövdesine  veya kanat köküne yerleştirilen ultrasonik sensörler, dönen kanatların hücum kenarını (kanadın keskin tarafı) tarar. Referans mesafeden sapma tespit edildiğinde (buz kalınlığı), sistem kontrol ünitesine sinyal gönderir ve ısıtıcıları  aktif eder.</a:t>
            </a:r>
            <a:r>
              <a:rPr lang="tr-TR" dirty="0"/>
              <a:t> </a:t>
            </a:r>
          </a:p>
          <a:p>
            <a:pPr marL="0" indent="0" fontAlgn="base">
              <a:buNone/>
            </a:pPr>
            <a:r>
              <a:rPr lang="tr-TR" b="1" dirty="0"/>
              <a:t> </a:t>
            </a:r>
            <a:r>
              <a:rPr lang="tr-TR" dirty="0"/>
              <a:t> </a:t>
            </a:r>
          </a:p>
          <a:p>
            <a:pPr fontAlgn="base"/>
            <a:r>
              <a:rPr lang="tr-TR" b="1" dirty="0"/>
              <a:t>Kullanıcı-Sistem Etkileşimi: Sistem tam otonom çalışır. Operatörler, LCD ekran veya uzaktan izleme paneli üzerinden anlık buz kalınlığını ve sistem durumunu takip edebilir.</a:t>
            </a:r>
            <a:r>
              <a:rPr lang="tr-TR" dirty="0"/>
              <a:t> </a:t>
            </a:r>
          </a:p>
          <a:p>
            <a:endParaRPr lang="tr-TR" dirty="0"/>
          </a:p>
        </p:txBody>
      </p:sp>
    </p:spTree>
    <p:extLst>
      <p:ext uri="{BB962C8B-B14F-4D97-AF65-F5344CB8AC3E}">
        <p14:creationId xmlns:p14="http://schemas.microsoft.com/office/powerpoint/2010/main" val="2346620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çizgi, ekran görüntüsü, tasarım içeren bir resim&#10;&#10;Yapay zeka tarafından oluşturulmuş içerik yanlış olabilir.">
            <a:extLst>
              <a:ext uri="{FF2B5EF4-FFF2-40B4-BE49-F238E27FC236}">
                <a16:creationId xmlns:a16="http://schemas.microsoft.com/office/drawing/2014/main" id="{D7934DF1-FB64-9159-117E-1BB22847580E}"/>
              </a:ext>
            </a:extLst>
          </p:cNvPr>
          <p:cNvPicPr>
            <a:picLocks noChangeAspect="1"/>
          </p:cNvPicPr>
          <p:nvPr/>
        </p:nvPicPr>
        <p:blipFill>
          <a:blip r:embed="rId2"/>
          <a:stretch>
            <a:fillRect/>
          </a:stretch>
        </p:blipFill>
        <p:spPr>
          <a:xfrm>
            <a:off x="-124691" y="0"/>
            <a:ext cx="12887350" cy="7180117"/>
          </a:xfrm>
          <a:prstGeom prst="rect">
            <a:avLst/>
          </a:prstGeom>
        </p:spPr>
      </p:pic>
    </p:spTree>
    <p:extLst>
      <p:ext uri="{BB962C8B-B14F-4D97-AF65-F5344CB8AC3E}">
        <p14:creationId xmlns:p14="http://schemas.microsoft.com/office/powerpoint/2010/main" val="421624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Resim 6" descr="metin, çizgi, diyagram, ekran görüntüsü içeren bir resim&#10;&#10;Yapay zeka tarafından oluşturulmuş içerik yanlış olabilir.">
            <a:extLst>
              <a:ext uri="{FF2B5EF4-FFF2-40B4-BE49-F238E27FC236}">
                <a16:creationId xmlns:a16="http://schemas.microsoft.com/office/drawing/2014/main" id="{97E88517-9372-A3E5-E9EA-A9F57FA8EB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382500" cy="6857999"/>
          </a:xfrm>
          <a:prstGeom prst="rect">
            <a:avLst/>
          </a:prstGeom>
        </p:spPr>
      </p:pic>
    </p:spTree>
    <p:extLst>
      <p:ext uri="{BB962C8B-B14F-4D97-AF65-F5344CB8AC3E}">
        <p14:creationId xmlns:p14="http://schemas.microsoft.com/office/powerpoint/2010/main" val="1082075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kdörtgen 1">
            <a:extLst>
              <a:ext uri="{FF2B5EF4-FFF2-40B4-BE49-F238E27FC236}">
                <a16:creationId xmlns:a16="http://schemas.microsoft.com/office/drawing/2014/main" id="{5534FD00-B2AF-3A77-93C1-6184C961037D}"/>
              </a:ext>
            </a:extLst>
          </p:cNvPr>
          <p:cNvSpPr/>
          <p:nvPr/>
        </p:nvSpPr>
        <p:spPr>
          <a:xfrm>
            <a:off x="0" y="0"/>
            <a:ext cx="12365182"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tr-TR"/>
          </a:p>
        </p:txBody>
      </p:sp>
      <p:pic>
        <p:nvPicPr>
          <p:cNvPr id="4" name="Resim 3" descr="oyuncak, rüzgar değirmeni içeren bir resim&#10;&#10;Yapay zeka tarafından oluşturulmuş içerik yanlış olabilir.">
            <a:extLst>
              <a:ext uri="{FF2B5EF4-FFF2-40B4-BE49-F238E27FC236}">
                <a16:creationId xmlns:a16="http://schemas.microsoft.com/office/drawing/2014/main" id="{0F3F3584-A435-0F0B-A82F-DB52E8E8F0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4957" y="-155864"/>
            <a:ext cx="12656281" cy="7119158"/>
          </a:xfrm>
          <a:prstGeom prst="rect">
            <a:avLst/>
          </a:prstGeom>
        </p:spPr>
      </p:pic>
      <p:pic>
        <p:nvPicPr>
          <p:cNvPr id="6" name="Resim 5" descr="taşımak, nakletmek, ekran görüntüsü, uzay aracı içeren bir resim&#10;&#10;Yapay zeka tarafından oluşturulmuş içerik yanlış olabilir.">
            <a:extLst>
              <a:ext uri="{FF2B5EF4-FFF2-40B4-BE49-F238E27FC236}">
                <a16:creationId xmlns:a16="http://schemas.microsoft.com/office/drawing/2014/main" id="{5E414931-0128-2F02-0DD3-E2D2387BEE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074" y="-2421082"/>
            <a:ext cx="16960426" cy="9540240"/>
          </a:xfrm>
          <a:prstGeom prst="rect">
            <a:avLst/>
          </a:prstGeom>
        </p:spPr>
      </p:pic>
    </p:spTree>
    <p:extLst>
      <p:ext uri="{BB962C8B-B14F-4D97-AF65-F5344CB8AC3E}">
        <p14:creationId xmlns:p14="http://schemas.microsoft.com/office/powerpoint/2010/main" val="3392749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kdörtgen 1">
            <a:extLst>
              <a:ext uri="{FF2B5EF4-FFF2-40B4-BE49-F238E27FC236}">
                <a16:creationId xmlns:a16="http://schemas.microsoft.com/office/drawing/2014/main" id="{60FE835C-137B-EF55-5B8F-3CD82946B14D}"/>
              </a:ext>
            </a:extLst>
          </p:cNvPr>
          <p:cNvSpPr/>
          <p:nvPr/>
        </p:nvSpPr>
        <p:spPr>
          <a:xfrm>
            <a:off x="934298" y="2692031"/>
            <a:ext cx="10323403" cy="923330"/>
          </a:xfrm>
          <a:prstGeom prst="rect">
            <a:avLst/>
          </a:prstGeom>
          <a:noFill/>
        </p:spPr>
        <p:txBody>
          <a:bodyPr wrap="none" lIns="91440" tIns="45720" rIns="91440" bIns="45720">
            <a:spAutoFit/>
          </a:bodyPr>
          <a:lstStyle/>
          <a:p>
            <a:pPr algn="ctr"/>
            <a:r>
              <a:rPr lang="tr-TR" sz="5400" b="0" cap="none" spc="0" dirty="0">
                <a:ln w="0"/>
                <a:solidFill>
                  <a:schemeClr val="tx1"/>
                </a:solidFill>
                <a:effectLst>
                  <a:outerShdw blurRad="38100" dist="19050" dir="2700000" algn="tl" rotWithShape="0">
                    <a:schemeClr val="dk1">
                      <a:alpha val="40000"/>
                    </a:schemeClr>
                  </a:outerShdw>
                </a:effectLst>
              </a:rPr>
              <a:t>DİNLEDİĞİNİZ İÇİN TEŞEKKÜRLER</a:t>
            </a:r>
          </a:p>
        </p:txBody>
      </p:sp>
    </p:spTree>
    <p:extLst>
      <p:ext uri="{BB962C8B-B14F-4D97-AF65-F5344CB8AC3E}">
        <p14:creationId xmlns:p14="http://schemas.microsoft.com/office/powerpoint/2010/main" val="3202101689"/>
      </p:ext>
    </p:extLst>
  </p:cSld>
  <p:clrMapOvr>
    <a:masterClrMapping/>
  </p:clrMapOvr>
</p:sld>
</file>

<file path=ppt/theme/theme1.xml><?xml version="1.0" encoding="utf-8"?>
<a:theme xmlns:a="http://schemas.openxmlformats.org/drawingml/2006/main" name="Office Theme">
  <a:themeElements>
    <a:clrScheme name="Office Teması">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538D9D"/>
      </a:hlink>
      <a:folHlink>
        <a:srgbClr val="A5738E"/>
      </a:folHlink>
    </a:clrScheme>
    <a:fontScheme name="Office Teması">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C0A3E416-13B0-4CFE-8B85-8989D8AEFB51}"/>
    </a:ext>
  </a:extLst>
</a:theme>
</file>

<file path=docProps/app.xml><?xml version="1.0" encoding="utf-8"?>
<Properties xmlns="http://schemas.openxmlformats.org/officeDocument/2006/extended-properties" xmlns:vt="http://schemas.openxmlformats.org/officeDocument/2006/docPropsVTypes">
  <Template>Office Theme</Template>
  <TotalTime>167</TotalTime>
  <Words>121</Words>
  <Application>Microsoft Office PowerPoint</Application>
  <PresentationFormat>Geniş ekran</PresentationFormat>
  <Paragraphs>13</Paragraphs>
  <Slides>7</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7</vt:i4>
      </vt:variant>
    </vt:vector>
  </HeadingPairs>
  <TitlesOfParts>
    <vt:vector size="13" baseType="lpstr">
      <vt:lpstr>Aptos</vt:lpstr>
      <vt:lpstr>Aptos Display</vt:lpstr>
      <vt:lpstr>Arial</vt:lpstr>
      <vt:lpstr>Franklin Gothic Heavy</vt:lpstr>
      <vt:lpstr>Times New Roman</vt:lpstr>
      <vt:lpstr>Office Theme</vt:lpstr>
      <vt:lpstr>PowerPoint Sunusu</vt:lpstr>
      <vt:lpstr>PowerPoint Sunusu</vt:lpstr>
      <vt:lpstr>Çözüm Yaklaşımı     </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Gürsel Eren KOCA</dc:creator>
  <cp:lastModifiedBy>Gürsel Eren KOCA</cp:lastModifiedBy>
  <cp:revision>4</cp:revision>
  <dcterms:created xsi:type="dcterms:W3CDTF">2025-12-27T11:40:04Z</dcterms:created>
  <dcterms:modified xsi:type="dcterms:W3CDTF">2025-12-27T14:31:46Z</dcterms:modified>
</cp:coreProperties>
</file>

<file path=docProps/thumbnail.jpeg>
</file>